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0" d="100"/>
          <a:sy n="70" d="100"/>
        </p:scale>
        <p:origin x="68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0A63A5-B143-46DB-9AE4-63AA7AEA1DF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2A626-B60E-4F7E-A7A3-0852CE54A193}" type="slidenum">
              <a:rPr lang="en-US" smtClean="0"/>
              <a:t>‹#›</a:t>
            </a:fld>
            <a:endParaRPr lang="en-US"/>
          </a:p>
        </p:txBody>
      </p:sp>
    </p:spTree>
    <p:extLst>
      <p:ext uri="{BB962C8B-B14F-4D97-AF65-F5344CB8AC3E}">
        <p14:creationId xmlns:p14="http://schemas.microsoft.com/office/powerpoint/2010/main" val="341098779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0A63A5-B143-46DB-9AE4-63AA7AEA1DF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2A626-B60E-4F7E-A7A3-0852CE54A193}" type="slidenum">
              <a:rPr lang="en-US" smtClean="0"/>
              <a:t>‹#›</a:t>
            </a:fld>
            <a:endParaRPr lang="en-US"/>
          </a:p>
        </p:txBody>
      </p:sp>
    </p:spTree>
    <p:extLst>
      <p:ext uri="{BB962C8B-B14F-4D97-AF65-F5344CB8AC3E}">
        <p14:creationId xmlns:p14="http://schemas.microsoft.com/office/powerpoint/2010/main" val="247699270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0A63A5-B143-46DB-9AE4-63AA7AEA1DF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2A626-B60E-4F7E-A7A3-0852CE54A193}" type="slidenum">
              <a:rPr lang="en-US" smtClean="0"/>
              <a:t>‹#›</a:t>
            </a:fld>
            <a:endParaRPr lang="en-US"/>
          </a:p>
        </p:txBody>
      </p:sp>
    </p:spTree>
    <p:extLst>
      <p:ext uri="{BB962C8B-B14F-4D97-AF65-F5344CB8AC3E}">
        <p14:creationId xmlns:p14="http://schemas.microsoft.com/office/powerpoint/2010/main" val="396907952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0A63A5-B143-46DB-9AE4-63AA7AEA1DF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2A626-B60E-4F7E-A7A3-0852CE54A193}" type="slidenum">
              <a:rPr lang="en-US" smtClean="0"/>
              <a:t>‹#›</a:t>
            </a:fld>
            <a:endParaRPr lang="en-US"/>
          </a:p>
        </p:txBody>
      </p:sp>
    </p:spTree>
    <p:extLst>
      <p:ext uri="{BB962C8B-B14F-4D97-AF65-F5344CB8AC3E}">
        <p14:creationId xmlns:p14="http://schemas.microsoft.com/office/powerpoint/2010/main" val="324457669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0A63A5-B143-46DB-9AE4-63AA7AEA1DF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2A626-B60E-4F7E-A7A3-0852CE54A193}" type="slidenum">
              <a:rPr lang="en-US" smtClean="0"/>
              <a:t>‹#›</a:t>
            </a:fld>
            <a:endParaRPr lang="en-US"/>
          </a:p>
        </p:txBody>
      </p:sp>
    </p:spTree>
    <p:extLst>
      <p:ext uri="{BB962C8B-B14F-4D97-AF65-F5344CB8AC3E}">
        <p14:creationId xmlns:p14="http://schemas.microsoft.com/office/powerpoint/2010/main" val="419806447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0A63A5-B143-46DB-9AE4-63AA7AEA1DF1}"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2A626-B60E-4F7E-A7A3-0852CE54A193}" type="slidenum">
              <a:rPr lang="en-US" smtClean="0"/>
              <a:t>‹#›</a:t>
            </a:fld>
            <a:endParaRPr lang="en-US"/>
          </a:p>
        </p:txBody>
      </p:sp>
    </p:spTree>
    <p:extLst>
      <p:ext uri="{BB962C8B-B14F-4D97-AF65-F5344CB8AC3E}">
        <p14:creationId xmlns:p14="http://schemas.microsoft.com/office/powerpoint/2010/main" val="112015430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0A63A5-B143-46DB-9AE4-63AA7AEA1DF1}" type="datetimeFigureOut">
              <a:rPr lang="en-US" smtClean="0"/>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32A626-B60E-4F7E-A7A3-0852CE54A193}" type="slidenum">
              <a:rPr lang="en-US" smtClean="0"/>
              <a:t>‹#›</a:t>
            </a:fld>
            <a:endParaRPr lang="en-US"/>
          </a:p>
        </p:txBody>
      </p:sp>
    </p:spTree>
    <p:extLst>
      <p:ext uri="{BB962C8B-B14F-4D97-AF65-F5344CB8AC3E}">
        <p14:creationId xmlns:p14="http://schemas.microsoft.com/office/powerpoint/2010/main" val="160061906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0A63A5-B143-46DB-9AE4-63AA7AEA1DF1}" type="datetimeFigureOut">
              <a:rPr lang="en-US" smtClean="0"/>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32A626-B60E-4F7E-A7A3-0852CE54A193}" type="slidenum">
              <a:rPr lang="en-US" smtClean="0"/>
              <a:t>‹#›</a:t>
            </a:fld>
            <a:endParaRPr lang="en-US"/>
          </a:p>
        </p:txBody>
      </p:sp>
    </p:spTree>
    <p:extLst>
      <p:ext uri="{BB962C8B-B14F-4D97-AF65-F5344CB8AC3E}">
        <p14:creationId xmlns:p14="http://schemas.microsoft.com/office/powerpoint/2010/main" val="54435851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A63A5-B143-46DB-9AE4-63AA7AEA1DF1}" type="datetimeFigureOut">
              <a:rPr lang="en-US" smtClean="0"/>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32A626-B60E-4F7E-A7A3-0852CE54A193}" type="slidenum">
              <a:rPr lang="en-US" smtClean="0"/>
              <a:t>‹#›</a:t>
            </a:fld>
            <a:endParaRPr lang="en-US"/>
          </a:p>
        </p:txBody>
      </p:sp>
    </p:spTree>
    <p:extLst>
      <p:ext uri="{BB962C8B-B14F-4D97-AF65-F5344CB8AC3E}">
        <p14:creationId xmlns:p14="http://schemas.microsoft.com/office/powerpoint/2010/main" val="58495956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0A63A5-B143-46DB-9AE4-63AA7AEA1DF1}"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2A626-B60E-4F7E-A7A3-0852CE54A193}" type="slidenum">
              <a:rPr lang="en-US" smtClean="0"/>
              <a:t>‹#›</a:t>
            </a:fld>
            <a:endParaRPr lang="en-US"/>
          </a:p>
        </p:txBody>
      </p:sp>
    </p:spTree>
    <p:extLst>
      <p:ext uri="{BB962C8B-B14F-4D97-AF65-F5344CB8AC3E}">
        <p14:creationId xmlns:p14="http://schemas.microsoft.com/office/powerpoint/2010/main" val="402389261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0A63A5-B143-46DB-9AE4-63AA7AEA1DF1}"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2A626-B60E-4F7E-A7A3-0852CE54A193}" type="slidenum">
              <a:rPr lang="en-US" smtClean="0"/>
              <a:t>‹#›</a:t>
            </a:fld>
            <a:endParaRPr lang="en-US"/>
          </a:p>
        </p:txBody>
      </p:sp>
    </p:spTree>
    <p:extLst>
      <p:ext uri="{BB962C8B-B14F-4D97-AF65-F5344CB8AC3E}">
        <p14:creationId xmlns:p14="http://schemas.microsoft.com/office/powerpoint/2010/main" val="70219898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A63A5-B143-46DB-9AE4-63AA7AEA1DF1}" type="datetimeFigureOut">
              <a:rPr lang="en-US" smtClean="0"/>
              <a:t>4/28/2015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2A626-B60E-4F7E-A7A3-0852CE54A193}" type="slidenum">
              <a:rPr lang="en-US" smtClean="0"/>
              <a:t>‹#›</a:t>
            </a:fld>
            <a:endParaRPr lang="en-US"/>
          </a:p>
        </p:txBody>
      </p:sp>
    </p:spTree>
    <p:extLst>
      <p:ext uri="{BB962C8B-B14F-4D97-AF65-F5344CB8AC3E}">
        <p14:creationId xmlns:p14="http://schemas.microsoft.com/office/powerpoint/2010/main" val="1095243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47" r="26483"/>
          <a:stretch/>
        </p:blipFill>
        <p:spPr>
          <a:xfrm>
            <a:off x="0" y="0"/>
            <a:ext cx="6005945" cy="5665986"/>
          </a:xfrm>
          <a:prstGeom prst="rect">
            <a:avLst/>
          </a:prstGeom>
        </p:spPr>
      </p:pic>
      <p:sp>
        <p:nvSpPr>
          <p:cNvPr id="3" name="TextBox 2"/>
          <p:cNvSpPr txBox="1"/>
          <p:nvPr/>
        </p:nvSpPr>
        <p:spPr>
          <a:xfrm>
            <a:off x="0" y="5663045"/>
            <a:ext cx="6016336" cy="707886"/>
          </a:xfrm>
          <a:prstGeom prst="rect">
            <a:avLst/>
          </a:prstGeom>
          <a:noFill/>
        </p:spPr>
        <p:txBody>
          <a:bodyPr wrap="square" rtlCol="0">
            <a:spAutoFit/>
          </a:bodyPr>
          <a:lstStyle/>
          <a:p>
            <a:pPr algn="ctr"/>
            <a:endParaRPr lang="en-US" sz="2000" smtClean="0"/>
          </a:p>
          <a:p>
            <a:pPr algn="ctr"/>
            <a:r>
              <a:rPr lang="en-US" sz="2000" smtClean="0"/>
              <a:t>Jose </a:t>
            </a:r>
            <a:r>
              <a:rPr lang="en-US" sz="2000" dirty="0" smtClean="0"/>
              <a:t>Rosario; photo from </a:t>
            </a:r>
            <a:r>
              <a:rPr lang="en-US" sz="2000" i="1" dirty="0" smtClean="0"/>
              <a:t>The New York Post</a:t>
            </a:r>
            <a:endParaRPr lang="en-US" sz="2000" i="1" dirty="0"/>
          </a:p>
        </p:txBody>
      </p:sp>
      <p:sp>
        <p:nvSpPr>
          <p:cNvPr id="4" name="TextBox 3"/>
          <p:cNvSpPr txBox="1"/>
          <p:nvPr/>
        </p:nvSpPr>
        <p:spPr>
          <a:xfrm>
            <a:off x="6005945" y="0"/>
            <a:ext cx="3138055" cy="3046988"/>
          </a:xfrm>
          <a:prstGeom prst="rect">
            <a:avLst/>
          </a:prstGeom>
          <a:noFill/>
        </p:spPr>
        <p:txBody>
          <a:bodyPr wrap="square" rtlCol="0">
            <a:spAutoFit/>
          </a:bodyPr>
          <a:lstStyle/>
          <a:p>
            <a:pPr algn="r"/>
            <a:endParaRPr lang="en-US" sz="3200" dirty="0" smtClean="0"/>
          </a:p>
          <a:p>
            <a:pPr algn="r"/>
            <a:endParaRPr lang="en-US" sz="3200" dirty="0"/>
          </a:p>
          <a:p>
            <a:pPr algn="r"/>
            <a:endParaRPr lang="en-US" sz="3200" dirty="0" smtClean="0"/>
          </a:p>
          <a:p>
            <a:pPr algn="r"/>
            <a:endParaRPr lang="en-US" sz="3200" dirty="0"/>
          </a:p>
          <a:p>
            <a:pPr algn="r"/>
            <a:endParaRPr lang="en-US" sz="3200" dirty="0" smtClean="0"/>
          </a:p>
          <a:p>
            <a:pPr algn="r"/>
            <a:r>
              <a:rPr lang="en-US" sz="3200" dirty="0" smtClean="0"/>
              <a:t>John 19.16b-30</a:t>
            </a:r>
            <a:endParaRPr lang="en-US" sz="3200" dirty="0"/>
          </a:p>
        </p:txBody>
      </p:sp>
    </p:spTree>
    <p:extLst>
      <p:ext uri="{BB962C8B-B14F-4D97-AF65-F5344CB8AC3E}">
        <p14:creationId xmlns:p14="http://schemas.microsoft.com/office/powerpoint/2010/main" val="290162685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 y="0"/>
            <a:ext cx="4114800" cy="6986528"/>
          </a:xfrm>
          <a:prstGeom prst="rect">
            <a:avLst/>
          </a:prstGeom>
          <a:solidFill>
            <a:schemeClr val="accent1">
              <a:lumMod val="40000"/>
              <a:lumOff val="60000"/>
            </a:schemeClr>
          </a:solidFill>
        </p:spPr>
        <p:txBody>
          <a:bodyPr wrap="square" rtlCol="0">
            <a:spAutoFit/>
          </a:bodyPr>
          <a:lstStyle/>
          <a:p>
            <a:r>
              <a:rPr lang="en-US" sz="3200" u="sng" dirty="0" smtClean="0"/>
              <a:t>Justification</a:t>
            </a:r>
            <a:r>
              <a:rPr lang="en-US" sz="3200" dirty="0" smtClean="0"/>
              <a:t>:  </a:t>
            </a:r>
          </a:p>
          <a:p>
            <a:r>
              <a:rPr lang="en-US" sz="3200" dirty="0" smtClean="0"/>
              <a:t>God declares us to be righteous in his sight.</a:t>
            </a:r>
          </a:p>
          <a:p>
            <a:endParaRPr lang="en-US" sz="3200" dirty="0" smtClean="0"/>
          </a:p>
          <a:p>
            <a:endParaRPr lang="en-US" sz="3200" dirty="0"/>
          </a:p>
          <a:p>
            <a:r>
              <a:rPr lang="en-US" sz="3200" u="sng" dirty="0"/>
              <a:t>Imputed righteousness</a:t>
            </a:r>
            <a:r>
              <a:rPr lang="en-US" sz="3200" dirty="0"/>
              <a:t>:  God accounts to us the righteousness of Christ</a:t>
            </a:r>
            <a:r>
              <a:rPr lang="en-US" sz="3200" dirty="0" smtClean="0"/>
              <a:t>.</a:t>
            </a:r>
          </a:p>
          <a:p>
            <a:endParaRPr lang="en-US" sz="3200" dirty="0" smtClean="0"/>
          </a:p>
          <a:p>
            <a:endParaRPr lang="en-US" sz="3200" dirty="0"/>
          </a:p>
          <a:p>
            <a:endParaRPr lang="en-US" sz="3200" dirty="0" smtClean="0"/>
          </a:p>
          <a:p>
            <a:endParaRPr lang="en-US" sz="3200" dirty="0"/>
          </a:p>
          <a:p>
            <a:endParaRPr lang="en-US" sz="3200" dirty="0"/>
          </a:p>
          <a:p>
            <a:pPr algn="r"/>
            <a:r>
              <a:rPr lang="en-US" sz="2000" i="1" dirty="0" smtClean="0"/>
              <a:t>Albrecht </a:t>
            </a:r>
            <a:r>
              <a:rPr lang="en-US" sz="2000" i="1" dirty="0"/>
              <a:t>A</a:t>
            </a:r>
            <a:r>
              <a:rPr lang="en-US" sz="2000" i="1" dirty="0" smtClean="0"/>
              <a:t>ltdorfer; Vanderbilt.edu</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8675" y="0"/>
            <a:ext cx="5055325" cy="6858000"/>
          </a:xfrm>
          <a:prstGeom prst="rect">
            <a:avLst/>
          </a:prstGeom>
        </p:spPr>
      </p:pic>
    </p:spTree>
    <p:extLst>
      <p:ext uri="{BB962C8B-B14F-4D97-AF65-F5344CB8AC3E}">
        <p14:creationId xmlns:p14="http://schemas.microsoft.com/office/powerpoint/2010/main" val="247106443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0" y="0"/>
            <a:ext cx="6838191" cy="6986528"/>
          </a:xfrm>
          <a:prstGeom prst="rect">
            <a:avLst/>
          </a:prstGeom>
          <a:solidFill>
            <a:schemeClr val="accent1">
              <a:lumMod val="40000"/>
              <a:lumOff val="60000"/>
            </a:schemeClr>
          </a:solidFill>
        </p:spPr>
        <p:txBody>
          <a:bodyPr wrap="square" rtlCol="0">
            <a:spAutoFit/>
          </a:bodyPr>
          <a:lstStyle/>
          <a:p>
            <a:r>
              <a:rPr lang="en-US" sz="3200" dirty="0" smtClean="0"/>
              <a:t>John </a:t>
            </a:r>
            <a:r>
              <a:rPr lang="en-US" sz="3200" dirty="0"/>
              <a:t>3.16 NIV:  For God so loved the world that he gave his one and only Son, that whoever </a:t>
            </a:r>
            <a:r>
              <a:rPr lang="en-US" sz="3200" u="sng" dirty="0"/>
              <a:t>believes in him</a:t>
            </a:r>
            <a:r>
              <a:rPr lang="en-US" sz="3200" dirty="0"/>
              <a:t> shall not perish but have eternal life.</a:t>
            </a:r>
          </a:p>
          <a:p>
            <a:endParaRPr lang="en-US" sz="3200" dirty="0" smtClean="0"/>
          </a:p>
          <a:p>
            <a:r>
              <a:rPr lang="en-US" sz="3200" dirty="0"/>
              <a:t>John 20.30-31 NIV:  Jesus performed many other signs in the presence of his disciples, which are not recorded in this book. But these are written that you may believe that Jesus is the Messiah, the Son of God, and that </a:t>
            </a:r>
            <a:r>
              <a:rPr lang="en-US" sz="3200" u="sng" dirty="0"/>
              <a:t>by believing</a:t>
            </a:r>
            <a:r>
              <a:rPr lang="en-US" sz="3200" dirty="0"/>
              <a:t> you may have life in his name</a:t>
            </a:r>
            <a:r>
              <a:rPr lang="en-US" sz="3200" dirty="0" smtClean="0"/>
              <a:t>.</a:t>
            </a:r>
          </a:p>
          <a:p>
            <a:endParaRPr lang="en-US" sz="3200" dirty="0" smtClean="0"/>
          </a:p>
          <a:p>
            <a:pPr algn="r"/>
            <a:r>
              <a:rPr lang="en-US" sz="2000" i="1" dirty="0" smtClean="0"/>
              <a:t>Carlo </a:t>
            </a:r>
            <a:r>
              <a:rPr lang="en-US" sz="2000" i="1" dirty="0" err="1" smtClean="0"/>
              <a:t>Crivelli</a:t>
            </a:r>
            <a:r>
              <a:rPr lang="en-US" sz="2000" i="1" dirty="0" smtClean="0"/>
              <a:t>; Vanderbilt.edu</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8191" y="0"/>
            <a:ext cx="2305809" cy="6858000"/>
          </a:xfrm>
          <a:prstGeom prst="rect">
            <a:avLst/>
          </a:prstGeom>
        </p:spPr>
      </p:pic>
    </p:spTree>
    <p:extLst>
      <p:ext uri="{BB962C8B-B14F-4D97-AF65-F5344CB8AC3E}">
        <p14:creationId xmlns:p14="http://schemas.microsoft.com/office/powerpoint/2010/main" val="195055503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373" y="-10193"/>
            <a:ext cx="3856000" cy="6868193"/>
          </a:xfrm>
          <a:prstGeom prst="rect">
            <a:avLst/>
          </a:prstGeom>
        </p:spPr>
      </p:pic>
      <p:sp>
        <p:nvSpPr>
          <p:cNvPr id="3" name="TextBox 2"/>
          <p:cNvSpPr txBox="1"/>
          <p:nvPr/>
        </p:nvSpPr>
        <p:spPr>
          <a:xfrm>
            <a:off x="0" y="6457890"/>
            <a:ext cx="9144000" cy="400110"/>
          </a:xfrm>
          <a:prstGeom prst="rect">
            <a:avLst/>
          </a:prstGeom>
          <a:noFill/>
        </p:spPr>
        <p:txBody>
          <a:bodyPr wrap="square" rtlCol="0">
            <a:spAutoFit/>
          </a:bodyPr>
          <a:lstStyle/>
          <a:p>
            <a:r>
              <a:rPr lang="en-US" sz="2000" i="1" dirty="0" smtClean="0">
                <a:solidFill>
                  <a:schemeClr val="bg1"/>
                </a:solidFill>
              </a:rPr>
              <a:t>Francisco de Zurbaran						 Vanderbilt.edu</a:t>
            </a:r>
          </a:p>
        </p:txBody>
      </p:sp>
    </p:spTree>
    <p:extLst>
      <p:ext uri="{BB962C8B-B14F-4D97-AF65-F5344CB8AC3E}">
        <p14:creationId xmlns:p14="http://schemas.microsoft.com/office/powerpoint/2010/main" val="75432121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809"/>
            <a:ext cx="9144000" cy="6858000"/>
          </a:xfrm>
          <a:prstGeom prst="rect">
            <a:avLst/>
          </a:prstGeom>
        </p:spPr>
      </p:pic>
      <p:sp>
        <p:nvSpPr>
          <p:cNvPr id="3" name="TextBox 2"/>
          <p:cNvSpPr txBox="1"/>
          <p:nvPr/>
        </p:nvSpPr>
        <p:spPr>
          <a:xfrm>
            <a:off x="0" y="0"/>
            <a:ext cx="9144000" cy="2062103"/>
          </a:xfrm>
          <a:prstGeom prst="rect">
            <a:avLst/>
          </a:prstGeom>
          <a:solidFill>
            <a:schemeClr val="accent1">
              <a:lumMod val="40000"/>
              <a:lumOff val="60000"/>
            </a:schemeClr>
          </a:solidFill>
        </p:spPr>
        <p:txBody>
          <a:bodyPr wrap="square" rtlCol="0">
            <a:spAutoFit/>
          </a:bodyPr>
          <a:lstStyle/>
          <a:p>
            <a:r>
              <a:rPr lang="en-US" sz="3200" dirty="0"/>
              <a:t>John 19.16-18 ESV:  So he </a:t>
            </a:r>
            <a:r>
              <a:rPr lang="en-US" sz="3200" dirty="0" smtClean="0"/>
              <a:t>delivered </a:t>
            </a:r>
            <a:r>
              <a:rPr lang="en-US" sz="3200" dirty="0"/>
              <a:t>him </a:t>
            </a:r>
            <a:r>
              <a:rPr lang="en-US" sz="3200" dirty="0" smtClean="0"/>
              <a:t>over </a:t>
            </a:r>
            <a:r>
              <a:rPr lang="en-US" sz="3200" dirty="0"/>
              <a:t>to them to be </a:t>
            </a:r>
            <a:r>
              <a:rPr lang="en-US" sz="3200" dirty="0" smtClean="0"/>
              <a:t>crucified. </a:t>
            </a:r>
            <a:r>
              <a:rPr lang="en-US" sz="3200" dirty="0"/>
              <a:t>So they </a:t>
            </a:r>
            <a:r>
              <a:rPr lang="en-US" sz="3200" dirty="0" smtClean="0"/>
              <a:t>took </a:t>
            </a:r>
            <a:r>
              <a:rPr lang="en-US" sz="3200" dirty="0"/>
              <a:t>Jesus, and he went out, bearing his own cross, to the place called </a:t>
            </a:r>
            <a:r>
              <a:rPr lang="en-US" sz="3200" dirty="0">
                <a:solidFill>
                  <a:srgbClr val="FF0000"/>
                </a:solidFill>
              </a:rPr>
              <a:t>The Place of a Skull</a:t>
            </a:r>
            <a:r>
              <a:rPr lang="en-US" sz="3200" dirty="0"/>
              <a:t>, which in Aramaic is called Golgotha.  </a:t>
            </a:r>
          </a:p>
        </p:txBody>
      </p:sp>
      <p:sp>
        <p:nvSpPr>
          <p:cNvPr id="4" name="TextBox 3"/>
          <p:cNvSpPr txBox="1"/>
          <p:nvPr/>
        </p:nvSpPr>
        <p:spPr>
          <a:xfrm>
            <a:off x="0" y="5780782"/>
            <a:ext cx="9144000" cy="1077218"/>
          </a:xfrm>
          <a:prstGeom prst="rect">
            <a:avLst/>
          </a:prstGeom>
          <a:solidFill>
            <a:schemeClr val="accent1">
              <a:lumMod val="40000"/>
              <a:lumOff val="60000"/>
            </a:schemeClr>
          </a:solidFill>
        </p:spPr>
        <p:txBody>
          <a:bodyPr wrap="square" rtlCol="0">
            <a:spAutoFit/>
          </a:bodyPr>
          <a:lstStyle/>
          <a:p>
            <a:r>
              <a:rPr lang="en-US" sz="3200" dirty="0" smtClean="0"/>
              <a:t>There they crucified him, and with him two others, one on either side, and Jesus between them.</a:t>
            </a:r>
          </a:p>
        </p:txBody>
      </p:sp>
      <p:sp>
        <p:nvSpPr>
          <p:cNvPr id="5" name="Oval 4"/>
          <p:cNvSpPr/>
          <p:nvPr/>
        </p:nvSpPr>
        <p:spPr>
          <a:xfrm>
            <a:off x="2296391" y="1934428"/>
            <a:ext cx="3584863" cy="394682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81705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solidFill>
            <a:schemeClr val="accent1">
              <a:lumMod val="40000"/>
              <a:lumOff val="60000"/>
            </a:schemeClr>
          </a:solidFill>
        </p:spPr>
        <p:txBody>
          <a:bodyPr wrap="square" rtlCol="0">
            <a:spAutoFit/>
          </a:bodyPr>
          <a:lstStyle/>
          <a:p>
            <a:pPr algn="ctr"/>
            <a:r>
              <a:rPr lang="en-US" sz="3200" dirty="0" smtClean="0"/>
              <a:t>Crucifixion rock at Church of the Holy </a:t>
            </a:r>
            <a:r>
              <a:rPr lang="en-US" sz="3200" dirty="0" err="1" smtClean="0"/>
              <a:t>Sepulchre</a:t>
            </a:r>
            <a:r>
              <a:rPr lang="en-US" sz="3200" dirty="0" smtClean="0"/>
              <a:t>  </a:t>
            </a:r>
            <a:endParaRPr lang="en-US" sz="3200" dirty="0"/>
          </a:p>
        </p:txBody>
      </p:sp>
    </p:spTree>
    <p:extLst>
      <p:ext uri="{BB962C8B-B14F-4D97-AF65-F5344CB8AC3E}">
        <p14:creationId xmlns:p14="http://schemas.microsoft.com/office/powerpoint/2010/main" val="250230459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6494"/>
            <a:ext cx="9144000" cy="6121506"/>
          </a:xfrm>
          <a:prstGeom prst="rect">
            <a:avLst/>
          </a:prstGeom>
        </p:spPr>
      </p:pic>
      <p:sp>
        <p:nvSpPr>
          <p:cNvPr id="3" name="TextBox 2"/>
          <p:cNvSpPr txBox="1"/>
          <p:nvPr/>
        </p:nvSpPr>
        <p:spPr>
          <a:xfrm>
            <a:off x="0" y="0"/>
            <a:ext cx="9144000" cy="892552"/>
          </a:xfrm>
          <a:prstGeom prst="rect">
            <a:avLst/>
          </a:prstGeom>
          <a:solidFill>
            <a:schemeClr val="accent1">
              <a:lumMod val="40000"/>
              <a:lumOff val="60000"/>
            </a:schemeClr>
          </a:solidFill>
        </p:spPr>
        <p:txBody>
          <a:bodyPr wrap="square" rtlCol="0">
            <a:spAutoFit/>
          </a:bodyPr>
          <a:lstStyle/>
          <a:p>
            <a:pPr algn="ctr"/>
            <a:r>
              <a:rPr lang="en-US" sz="3200" dirty="0" smtClean="0"/>
              <a:t>Church </a:t>
            </a:r>
            <a:r>
              <a:rPr lang="en-US" sz="3200" dirty="0" smtClean="0"/>
              <a:t>of the Holy </a:t>
            </a:r>
            <a:r>
              <a:rPr lang="en-US" sz="3200" dirty="0" err="1" smtClean="0"/>
              <a:t>Sepulchre</a:t>
            </a:r>
            <a:endParaRPr lang="en-US" sz="3200" dirty="0" smtClean="0"/>
          </a:p>
          <a:p>
            <a:pPr algn="ctr"/>
            <a:r>
              <a:rPr lang="en-US" sz="2000" dirty="0" smtClean="0"/>
              <a:t>image by Todd Bolen / BiblePlaces.com</a:t>
            </a:r>
            <a:r>
              <a:rPr lang="en-US" sz="2000" dirty="0" smtClean="0"/>
              <a:t>  </a:t>
            </a:r>
            <a:endParaRPr lang="en-US" sz="2000" dirty="0"/>
          </a:p>
        </p:txBody>
      </p:sp>
      <p:sp>
        <p:nvSpPr>
          <p:cNvPr id="5" name="Oval 4"/>
          <p:cNvSpPr/>
          <p:nvPr/>
        </p:nvSpPr>
        <p:spPr>
          <a:xfrm>
            <a:off x="4353636" y="3780430"/>
            <a:ext cx="1473958" cy="13784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82045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986528"/>
          </a:xfrm>
          <a:prstGeom prst="rect">
            <a:avLst/>
          </a:prstGeom>
          <a:solidFill>
            <a:schemeClr val="accent1">
              <a:lumMod val="40000"/>
              <a:lumOff val="60000"/>
            </a:schemeClr>
          </a:solidFill>
        </p:spPr>
        <p:txBody>
          <a:bodyPr wrap="square" rtlCol="0">
            <a:spAutoFit/>
          </a:bodyPr>
          <a:lstStyle/>
          <a:p>
            <a:r>
              <a:rPr lang="en-US" sz="3200" dirty="0"/>
              <a:t>John 19.19-22:  Pilate also wrote an inscription and put it on the cross. It read, “Jesus of Nazareth, the King of the Jews.”  Many of the Jews read this inscription, for the place where Jesus was crucified was near the city, and </a:t>
            </a:r>
            <a:r>
              <a:rPr lang="en-US" sz="3200" dirty="0">
                <a:solidFill>
                  <a:srgbClr val="FF0000"/>
                </a:solidFill>
              </a:rPr>
              <a:t>it was written in Aramaic, in Latin, and in Greek</a:t>
            </a:r>
            <a:r>
              <a:rPr lang="en-US" sz="3200" dirty="0"/>
              <a:t>.  </a:t>
            </a:r>
            <a:r>
              <a:rPr lang="en-US" sz="3200" dirty="0" smtClean="0"/>
              <a:t>So </a:t>
            </a:r>
            <a:r>
              <a:rPr lang="en-US" sz="3200" dirty="0"/>
              <a:t>the chief priests of the Jews said to Pilate, “Do not write, ‘The King of the Jews,’ but rather, ‘This man said, I am </a:t>
            </a:r>
            <a:r>
              <a:rPr lang="en-US" sz="3200" dirty="0" smtClean="0"/>
              <a:t>King </a:t>
            </a:r>
            <a:r>
              <a:rPr lang="en-US" sz="3200" dirty="0"/>
              <a:t>of the Jews.’”  </a:t>
            </a:r>
            <a:r>
              <a:rPr lang="en-US" sz="3200" dirty="0" smtClean="0"/>
              <a:t>Pilate </a:t>
            </a:r>
            <a:r>
              <a:rPr lang="en-US" sz="3200" dirty="0"/>
              <a:t>answered, </a:t>
            </a:r>
            <a:endParaRPr lang="en-US" sz="3200" dirty="0" smtClean="0"/>
          </a:p>
          <a:p>
            <a:r>
              <a:rPr lang="en-US" sz="3200" dirty="0" smtClean="0"/>
              <a:t>“</a:t>
            </a:r>
            <a:r>
              <a:rPr lang="en-US" sz="3200" dirty="0"/>
              <a:t>What I have </a:t>
            </a:r>
            <a:endParaRPr lang="en-US" sz="3200" dirty="0" smtClean="0"/>
          </a:p>
          <a:p>
            <a:r>
              <a:rPr lang="en-US" sz="3200" dirty="0" smtClean="0"/>
              <a:t>written </a:t>
            </a:r>
            <a:r>
              <a:rPr lang="en-US" sz="3200" dirty="0"/>
              <a:t>I have </a:t>
            </a:r>
            <a:endParaRPr lang="en-US" sz="3200" dirty="0" smtClean="0"/>
          </a:p>
          <a:p>
            <a:r>
              <a:rPr lang="en-US" sz="3200" dirty="0" smtClean="0"/>
              <a:t>written.”</a:t>
            </a:r>
          </a:p>
          <a:p>
            <a:endParaRPr lang="en-US" sz="3200" b="1" dirty="0"/>
          </a:p>
          <a:p>
            <a:endParaRPr lang="en-US" sz="32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55" t="28868" r="5366" b="8467"/>
          <a:stretch/>
        </p:blipFill>
        <p:spPr>
          <a:xfrm>
            <a:off x="2893956" y="4023360"/>
            <a:ext cx="6250044" cy="2926080"/>
          </a:xfrm>
          <a:prstGeom prst="rect">
            <a:avLst/>
          </a:prstGeom>
        </p:spPr>
      </p:pic>
    </p:spTree>
    <p:extLst>
      <p:ext uri="{BB962C8B-B14F-4D97-AF65-F5344CB8AC3E}">
        <p14:creationId xmlns:p14="http://schemas.microsoft.com/office/powerpoint/2010/main" val="36271255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2926080"/>
            <a:ext cx="9144000" cy="584775"/>
          </a:xfrm>
          <a:prstGeom prst="rect">
            <a:avLst/>
          </a:prstGeom>
          <a:solidFill>
            <a:schemeClr val="accent1">
              <a:lumMod val="40000"/>
              <a:lumOff val="60000"/>
            </a:schemeClr>
          </a:solidFill>
        </p:spPr>
        <p:txBody>
          <a:bodyPr wrap="square" rtlCol="0">
            <a:spAutoFit/>
          </a:bodyPr>
          <a:lstStyle/>
          <a:p>
            <a:pPr algn="ctr"/>
            <a:r>
              <a:rPr lang="en-US" sz="3200" b="1" dirty="0" smtClean="0"/>
              <a:t>…it </a:t>
            </a:r>
            <a:r>
              <a:rPr lang="en-US" sz="3200" b="1" dirty="0"/>
              <a:t>was written in Aramaic, in Latin, and in Greek</a:t>
            </a:r>
            <a:r>
              <a:rPr lang="en-US" sz="3200" b="1" dirty="0" smtClean="0"/>
              <a:t>.</a:t>
            </a:r>
            <a:endParaRPr lang="en-US" sz="32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54" t="34742" r="4513" b="14343"/>
          <a:stretch/>
        </p:blipFill>
        <p:spPr>
          <a:xfrm>
            <a:off x="689317" y="0"/>
            <a:ext cx="7765366" cy="292608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7994" b="5347"/>
          <a:stretch/>
        </p:blipFill>
        <p:spPr>
          <a:xfrm>
            <a:off x="0" y="3657600"/>
            <a:ext cx="9144000" cy="3200400"/>
          </a:xfrm>
          <a:prstGeom prst="rect">
            <a:avLst/>
          </a:prstGeom>
        </p:spPr>
      </p:pic>
      <p:cxnSp>
        <p:nvCxnSpPr>
          <p:cNvPr id="6" name="Straight Connector 5"/>
          <p:cNvCxnSpPr/>
          <p:nvPr/>
        </p:nvCxnSpPr>
        <p:spPr>
          <a:xfrm>
            <a:off x="0" y="3636818"/>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69739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6986528"/>
          </a:xfrm>
          <a:prstGeom prst="rect">
            <a:avLst/>
          </a:prstGeom>
          <a:solidFill>
            <a:schemeClr val="accent1">
              <a:lumMod val="40000"/>
              <a:lumOff val="60000"/>
            </a:schemeClr>
          </a:solidFill>
        </p:spPr>
        <p:txBody>
          <a:bodyPr wrap="square" rtlCol="0">
            <a:spAutoFit/>
          </a:bodyPr>
          <a:lstStyle/>
          <a:p>
            <a:r>
              <a:rPr lang="en-US" sz="3200" dirty="0"/>
              <a:t>John 19.23-24:  When the soldiers had crucified Jesus, they took his garments and divided them into four parts, one part for each soldier; also his tunic. But the tunic was seamless, woven in one piece from top to bottom, so they said to one another, “Let us not tear it, but cast lots for it to </a:t>
            </a:r>
            <a:r>
              <a:rPr lang="en-US" sz="3200" dirty="0" smtClean="0"/>
              <a:t>see</a:t>
            </a:r>
          </a:p>
          <a:p>
            <a:r>
              <a:rPr lang="en-US" sz="3200" dirty="0" smtClean="0"/>
              <a:t>whose </a:t>
            </a:r>
            <a:r>
              <a:rPr lang="en-US" sz="3200" dirty="0"/>
              <a:t>it shall be.” This </a:t>
            </a:r>
            <a:endParaRPr lang="en-US" sz="3200" dirty="0" smtClean="0"/>
          </a:p>
          <a:p>
            <a:r>
              <a:rPr lang="en-US" sz="3200" dirty="0" smtClean="0"/>
              <a:t>was </a:t>
            </a:r>
            <a:r>
              <a:rPr lang="en-US" sz="3200" dirty="0"/>
              <a:t>to fulfill the Scripture </a:t>
            </a:r>
            <a:endParaRPr lang="en-US" sz="3200" dirty="0" smtClean="0"/>
          </a:p>
          <a:p>
            <a:r>
              <a:rPr lang="en-US" sz="3200" dirty="0" smtClean="0"/>
              <a:t>which </a:t>
            </a:r>
            <a:r>
              <a:rPr lang="en-US" sz="3200" dirty="0"/>
              <a:t>says, </a:t>
            </a:r>
            <a:r>
              <a:rPr lang="en-US" sz="3200" i="1" dirty="0">
                <a:solidFill>
                  <a:srgbClr val="FF0000"/>
                </a:solidFill>
              </a:rPr>
              <a:t>“They divided </a:t>
            </a:r>
            <a:endParaRPr lang="en-US" sz="3200" i="1" dirty="0" smtClean="0">
              <a:solidFill>
                <a:srgbClr val="FF0000"/>
              </a:solidFill>
            </a:endParaRPr>
          </a:p>
          <a:p>
            <a:r>
              <a:rPr lang="en-US" sz="3200" i="1" dirty="0" smtClean="0">
                <a:solidFill>
                  <a:srgbClr val="FF0000"/>
                </a:solidFill>
              </a:rPr>
              <a:t>my </a:t>
            </a:r>
            <a:r>
              <a:rPr lang="en-US" sz="3200" i="1" dirty="0">
                <a:solidFill>
                  <a:srgbClr val="FF0000"/>
                </a:solidFill>
              </a:rPr>
              <a:t>garments among them</a:t>
            </a:r>
            <a:r>
              <a:rPr lang="en-US" sz="3200" i="1" dirty="0" smtClean="0">
                <a:solidFill>
                  <a:srgbClr val="FF0000"/>
                </a:solidFill>
              </a:rPr>
              <a:t>,</a:t>
            </a:r>
          </a:p>
          <a:p>
            <a:r>
              <a:rPr lang="en-US" sz="3200" i="1" dirty="0" smtClean="0">
                <a:solidFill>
                  <a:srgbClr val="FF0000"/>
                </a:solidFill>
              </a:rPr>
              <a:t>and </a:t>
            </a:r>
            <a:r>
              <a:rPr lang="en-US" sz="3200" i="1" dirty="0">
                <a:solidFill>
                  <a:srgbClr val="FF0000"/>
                </a:solidFill>
              </a:rPr>
              <a:t>for my clothing they </a:t>
            </a:r>
            <a:endParaRPr lang="en-US" sz="3200" i="1" dirty="0" smtClean="0">
              <a:solidFill>
                <a:srgbClr val="FF0000"/>
              </a:solidFill>
            </a:endParaRPr>
          </a:p>
          <a:p>
            <a:r>
              <a:rPr lang="en-US" sz="3200" i="1" dirty="0" smtClean="0">
                <a:solidFill>
                  <a:srgbClr val="FF0000"/>
                </a:solidFill>
              </a:rPr>
              <a:t>cast </a:t>
            </a:r>
            <a:r>
              <a:rPr lang="en-US" sz="3200" i="1" dirty="0">
                <a:solidFill>
                  <a:srgbClr val="FF0000"/>
                </a:solidFill>
              </a:rPr>
              <a:t>lots</a:t>
            </a:r>
            <a:r>
              <a:rPr lang="en-US" sz="3200" i="1" dirty="0" smtClean="0">
                <a:solidFill>
                  <a:srgbClr val="FF0000"/>
                </a:solidFill>
              </a:rPr>
              <a:t>.”</a:t>
            </a:r>
          </a:p>
          <a:p>
            <a:endParaRPr lang="en-US" sz="3200" dirty="0" smtClean="0"/>
          </a:p>
          <a:p>
            <a:r>
              <a:rPr lang="en-US" sz="3200" i="1" dirty="0" smtClean="0">
                <a:solidFill>
                  <a:srgbClr val="FF0000"/>
                </a:solidFill>
              </a:rPr>
              <a:t>Psalm 22.18</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8571" t="41418" r="29183" b="9563"/>
          <a:stretch/>
        </p:blipFill>
        <p:spPr>
          <a:xfrm>
            <a:off x="4572000" y="2560320"/>
            <a:ext cx="4572000" cy="4389120"/>
          </a:xfrm>
          <a:prstGeom prst="rect">
            <a:avLst/>
          </a:prstGeom>
        </p:spPr>
      </p:pic>
      <p:cxnSp>
        <p:nvCxnSpPr>
          <p:cNvPr id="10" name="Straight Arrow Connector 9"/>
          <p:cNvCxnSpPr/>
          <p:nvPr/>
        </p:nvCxnSpPr>
        <p:spPr>
          <a:xfrm flipH="1">
            <a:off x="1662545" y="5476009"/>
            <a:ext cx="550719" cy="84166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05034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439391" y="0"/>
            <a:ext cx="5704609" cy="6986528"/>
          </a:xfrm>
          <a:prstGeom prst="rect">
            <a:avLst/>
          </a:prstGeom>
          <a:solidFill>
            <a:schemeClr val="accent1">
              <a:lumMod val="40000"/>
              <a:lumOff val="60000"/>
            </a:schemeClr>
          </a:solidFill>
        </p:spPr>
        <p:txBody>
          <a:bodyPr wrap="square" rtlCol="0">
            <a:spAutoFit/>
          </a:bodyPr>
          <a:lstStyle/>
          <a:p>
            <a:r>
              <a:rPr lang="en-US" sz="3200" dirty="0"/>
              <a:t>John 19.24b-27:  So the soldiers [indeed] did these things, but standing by the cross of Jesus were his mother and his mother's sister, Mary the wife of </a:t>
            </a:r>
            <a:r>
              <a:rPr lang="en-US" sz="3200" dirty="0" err="1"/>
              <a:t>Clopas</a:t>
            </a:r>
            <a:r>
              <a:rPr lang="en-US" sz="3200" dirty="0"/>
              <a:t>, and Mary Magdalene.  When Jesus saw his mother and the disciple whom he loved standing nearby, he said to his mother, “Woman, behold, your son!”  Then he said to the disciple, “Behold, your mother!” And from that hour the disciple took her to his own home.</a:t>
            </a:r>
            <a:endParaRPr lang="en-US" sz="3200" i="1" dirty="0" smtClean="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1" r="3126"/>
          <a:stretch/>
        </p:blipFill>
        <p:spPr>
          <a:xfrm>
            <a:off x="0" y="0"/>
            <a:ext cx="3474720" cy="6858000"/>
          </a:xfrm>
          <a:prstGeom prst="rect">
            <a:avLst/>
          </a:prstGeom>
        </p:spPr>
      </p:pic>
      <p:sp>
        <p:nvSpPr>
          <p:cNvPr id="4" name="TextBox 3"/>
          <p:cNvSpPr txBox="1"/>
          <p:nvPr/>
        </p:nvSpPr>
        <p:spPr>
          <a:xfrm>
            <a:off x="0" y="6457890"/>
            <a:ext cx="3474720" cy="400110"/>
          </a:xfrm>
          <a:prstGeom prst="rect">
            <a:avLst/>
          </a:prstGeom>
          <a:solidFill>
            <a:schemeClr val="accent1">
              <a:lumMod val="40000"/>
              <a:lumOff val="60000"/>
            </a:schemeClr>
          </a:solidFill>
        </p:spPr>
        <p:txBody>
          <a:bodyPr wrap="square" rtlCol="0">
            <a:spAutoFit/>
          </a:bodyPr>
          <a:lstStyle/>
          <a:p>
            <a:r>
              <a:rPr lang="en-US" sz="2000" dirty="0" smtClean="0"/>
              <a:t>image from Vanderbilt.edu</a:t>
            </a:r>
            <a:endParaRPr lang="en-US" sz="2000" dirty="0"/>
          </a:p>
        </p:txBody>
      </p:sp>
    </p:spTree>
    <p:extLst>
      <p:ext uri="{BB962C8B-B14F-4D97-AF65-F5344CB8AC3E}">
        <p14:creationId xmlns:p14="http://schemas.microsoft.com/office/powerpoint/2010/main" val="226806206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4572000" y="0"/>
            <a:ext cx="4572000" cy="6986528"/>
          </a:xfrm>
          <a:prstGeom prst="rect">
            <a:avLst/>
          </a:prstGeom>
          <a:solidFill>
            <a:schemeClr val="accent1">
              <a:lumMod val="40000"/>
              <a:lumOff val="60000"/>
            </a:schemeClr>
          </a:solidFill>
        </p:spPr>
        <p:txBody>
          <a:bodyPr wrap="square" rtlCol="0">
            <a:spAutoFit/>
          </a:bodyPr>
          <a:lstStyle/>
          <a:p>
            <a:r>
              <a:rPr lang="en-US" sz="3200" dirty="0"/>
              <a:t>John 19.28-30:  After this, Jesus, knowing that all was now finished, said (to fulfill the Scripture), “I thirst.”  A jar full of sour wine stood there, so they put a sponge full of the sour wine on a hyssop branch and held it to his mouth.  When Jesus had received the sour wine, he said, “It is finished,” and he bowed his head and gave up his spirit.</a:t>
            </a:r>
            <a:endParaRPr lang="en-US" sz="3200" i="1" dirty="0" smtClean="0"/>
          </a:p>
        </p:txBody>
      </p:sp>
      <p:sp>
        <p:nvSpPr>
          <p:cNvPr id="4" name="TextBox 3"/>
          <p:cNvSpPr txBox="1"/>
          <p:nvPr/>
        </p:nvSpPr>
        <p:spPr>
          <a:xfrm>
            <a:off x="-1" y="6457890"/>
            <a:ext cx="4572001" cy="400110"/>
          </a:xfrm>
          <a:prstGeom prst="rect">
            <a:avLst/>
          </a:prstGeom>
          <a:solidFill>
            <a:schemeClr val="accent1">
              <a:lumMod val="40000"/>
              <a:lumOff val="60000"/>
            </a:schemeClr>
          </a:solidFill>
        </p:spPr>
        <p:txBody>
          <a:bodyPr wrap="square" rtlCol="0">
            <a:spAutoFit/>
          </a:bodyPr>
          <a:lstStyle/>
          <a:p>
            <a:pPr algn="ctr"/>
            <a:r>
              <a:rPr lang="en-US" sz="2000" dirty="0" err="1" smtClean="0"/>
              <a:t>Tissot</a:t>
            </a:r>
            <a:r>
              <a:rPr lang="en-US" sz="2000" dirty="0" smtClean="0"/>
              <a:t>; BrooklynMuseum.com</a:t>
            </a:r>
            <a:endParaRPr lang="en-US" sz="2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08" r="847"/>
          <a:stretch/>
        </p:blipFill>
        <p:spPr>
          <a:xfrm>
            <a:off x="0" y="0"/>
            <a:ext cx="4572000" cy="6457890"/>
          </a:xfrm>
          <a:prstGeom prst="rect">
            <a:avLst/>
          </a:prstGeom>
        </p:spPr>
      </p:pic>
    </p:spTree>
    <p:extLst>
      <p:ext uri="{BB962C8B-B14F-4D97-AF65-F5344CB8AC3E}">
        <p14:creationId xmlns:p14="http://schemas.microsoft.com/office/powerpoint/2010/main" val="46973843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TotalTime>
  <Words>627</Words>
  <Application>Microsoft Office PowerPoint</Application>
  <PresentationFormat>On-screen Show (4:3)</PresentationFormat>
  <Paragraphs>48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18</cp:revision>
  <dcterms:created xsi:type="dcterms:W3CDTF">2015-04-23T17:24:02Z</dcterms:created>
  <dcterms:modified xsi:type="dcterms:W3CDTF">2015-04-28T14:39:41Z</dcterms:modified>
</cp:coreProperties>
</file>